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63" r:id="rId5"/>
    <p:sldId id="264" r:id="rId6"/>
    <p:sldId id="296" r:id="rId7"/>
    <p:sldId id="259" r:id="rId8"/>
    <p:sldId id="298" r:id="rId9"/>
    <p:sldId id="297" r:id="rId10"/>
    <p:sldId id="299" r:id="rId11"/>
    <p:sldId id="300" r:id="rId12"/>
    <p:sldId id="301" r:id="rId13"/>
    <p:sldId id="266" r:id="rId14"/>
    <p:sldId id="287" r:id="rId15"/>
    <p:sldId id="267" r:id="rId16"/>
    <p:sldId id="285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6" r:id="rId25"/>
    <p:sldId id="279" r:id="rId26"/>
    <p:sldId id="280" r:id="rId27"/>
    <p:sldId id="281" r:id="rId28"/>
    <p:sldId id="278" r:id="rId29"/>
    <p:sldId id="282" r:id="rId30"/>
    <p:sldId id="265" r:id="rId31"/>
    <p:sldId id="283" r:id="rId32"/>
    <p:sldId id="302" r:id="rId3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3588038A-E32D-49DA-AA84-180BAB388232}">
          <p14:sldIdLst>
            <p14:sldId id="256"/>
            <p14:sldId id="257"/>
            <p14:sldId id="258"/>
            <p14:sldId id="263"/>
            <p14:sldId id="259"/>
            <p14:sldId id="264"/>
            <p14:sldId id="266"/>
            <p14:sldId id="268"/>
            <p14:sldId id="269"/>
            <p14:sldId id="288"/>
            <p14:sldId id="289"/>
            <p14:sldId id="290"/>
            <p14:sldId id="291"/>
            <p14:sldId id="292"/>
            <p14:sldId id="293"/>
            <p14:sldId id="295"/>
            <p14:sldId id="287"/>
            <p14:sldId id="267"/>
            <p14:sldId id="285"/>
            <p14:sldId id="270"/>
            <p14:sldId id="271"/>
            <p14:sldId id="272"/>
            <p14:sldId id="273"/>
            <p14:sldId id="274"/>
            <p14:sldId id="275"/>
            <p14:sldId id="276"/>
            <p14:sldId id="286"/>
            <p14:sldId id="277"/>
            <p14:sldId id="279"/>
            <p14:sldId id="280"/>
            <p14:sldId id="281"/>
            <p14:sldId id="278"/>
            <p14:sldId id="282"/>
            <p14:sldId id="265"/>
            <p14:sldId id="283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678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26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9804A-568A-41F1-8EBB-EC1D44B64CAF}" type="datetimeFigureOut">
              <a:rPr lang="ru-RU" smtClean="0"/>
              <a:pPr/>
              <a:t>15.12.2014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3AF6F-0C07-4B1D-84E9-2FAA94C511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761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CC27B-9E56-4323-BFA6-8615296F9442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70A14-551F-47EB-BBFB-CA2F853C56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799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656A8-E954-41F5-9267-54E2C04F274D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45DB4-4B50-4BD1-A7ED-7E7648FB7F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913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2A75-ACF2-4009-9D10-9F84B04E0D34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EA0F8-A492-41BC-99A7-DA55F7D98F5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70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FE9E1-95B6-4D07-9B32-63B73C4451AD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D06DD-2640-4933-BD15-D6E3A8164B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54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604F8-00E7-4694-AE8F-C4E0E82A2511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BB7A2-446E-4671-A90A-1BBF72A869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910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3C209-EB5D-499B-9CC0-2783C185E323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855F61-85CF-45B1-A923-5757753FE8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236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5C83E-B4D5-4AEF-AF6F-6027F0BB78A3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8C90E-A535-402E-8385-27BC9D1C89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9021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EED23-7825-41FF-8C54-8835C5D4B740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D70D1-514A-4272-825A-5F21438CD76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573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32BB0-CD3F-4550-83EE-3915E8C49C63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5CCBE-8008-420B-B844-E7BE4C33B1C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03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17D43-F787-4CEE-8828-53D7884730DA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E1023-2BB4-4141-B6AD-78E70556B2D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830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2BE02-6549-4178-ABF9-CF3AE201FB6B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CAED8-03FA-4044-9D25-B8A97F1C914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245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738A2E-8E1D-4C03-8411-DCCF591812B7}" type="datetimeFigureOut">
              <a:rPr lang="ru-RU"/>
              <a:pPr>
                <a:defRPr/>
              </a:pPr>
              <a:t>15.12.2014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8ACEDFD-3531-4ECA-B63A-946287F1B91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://smiles.33b.ru/smile.103428.html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152" y="4028064"/>
            <a:ext cx="7834745" cy="1655762"/>
          </a:xfrm>
        </p:spPr>
        <p:txBody>
          <a:bodyPr rtlCol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dirty="0" smtClean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Муниципальное образовательное учреждение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800" b="1" i="1" dirty="0" smtClean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средняя общеобразовательная школа </a:t>
            </a:r>
            <a:r>
              <a:rPr lang="ru-RU" sz="2800" b="1" i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№20</a:t>
            </a:r>
            <a:br>
              <a:rPr lang="ru-RU" sz="2800" b="1" i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800" b="1" i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г. Альметьевск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387" y="1730104"/>
            <a:ext cx="8704242" cy="132343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Детская общественная организация</a:t>
            </a:r>
            <a:b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«Школьное содружество»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1429" y="4971473"/>
            <a:ext cx="2616200" cy="1689100"/>
          </a:xfrm>
          <a:prstGeom prst="rect">
            <a:avLst/>
          </a:prstGeom>
        </p:spPr>
      </p:pic>
      <p:pic>
        <p:nvPicPr>
          <p:cNvPr id="7" name="Рисунок 15" descr="38cc4fc67e6316fa7179091ff498b111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149" y="2662671"/>
            <a:ext cx="11953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6192" y="2662671"/>
            <a:ext cx="1341437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871"/>
            <a:ext cx="9133610" cy="1325563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Детская общественная организация </a:t>
            </a:r>
            <a:b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«Школьное содружество» создано в 2008 году.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4468091" y="1278080"/>
            <a:ext cx="4800600" cy="6109855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</a:rPr>
              <a:t>Эмблема нашей организации «Школьное содружество».</a:t>
            </a:r>
          </a:p>
          <a:p>
            <a:pPr marL="0" indent="0">
              <a:buNone/>
            </a:pPr>
            <a:r>
              <a:rPr lang="ru-RU" b="1" i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</a:rPr>
              <a:t>Школьное содружество состоит из Республики Дети, Республики Юность, Республики Молодых, которые в свою очередь состоят из городов-отрядов, как равноправных субъектов Школьного содружества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4" t="8884" r="10247" b="36027"/>
          <a:stretch/>
        </p:blipFill>
        <p:spPr bwMode="auto">
          <a:xfrm>
            <a:off x="342899" y="1922318"/>
            <a:ext cx="3621122" cy="4821380"/>
          </a:xfrm>
          <a:prstGeom prst="rect">
            <a:avLst/>
          </a:prstGeom>
          <a:ln w="1143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7" descr="bailarina04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1819" y="4871795"/>
            <a:ext cx="1645082" cy="134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0503" y="5600698"/>
            <a:ext cx="736600" cy="1143000"/>
          </a:xfrm>
          <a:prstGeom prst="rect">
            <a:avLst/>
          </a:prstGeom>
        </p:spPr>
      </p:pic>
      <p:pic>
        <p:nvPicPr>
          <p:cNvPr id="7" name="Picture 5" descr="razvboy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6019" y="5614264"/>
            <a:ext cx="655800" cy="112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8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Наш девиз:</a:t>
            </a:r>
            <a:endParaRPr lang="ru-RU" sz="80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5356" y="2236058"/>
            <a:ext cx="8610032" cy="304698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против серости вокруг- </a:t>
            </a:r>
          </a:p>
          <a:p>
            <a:pPr algn="ctr"/>
            <a:r>
              <a:rPr lang="ru-RU" sz="3200" b="1" i="1" dirty="0" smtClean="0">
                <a:ln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Оригинальность вот наш друг!</a:t>
            </a:r>
            <a:endParaRPr lang="ru-RU" sz="3200" b="1" i="1" dirty="0">
              <a:ln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3" descr="245f039370893bb0de372d0be419f67d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164" y="215602"/>
            <a:ext cx="2078182" cy="202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4265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822" y="345787"/>
            <a:ext cx="7886700" cy="1325563"/>
          </a:xfrm>
        </p:spPr>
        <p:txBody>
          <a:bodyPr/>
          <a:lstStyle/>
          <a:p>
            <a:pPr algn="ctr"/>
            <a:r>
              <a:rPr lang="ru-RU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Цели и задачи Школьного содружества </a:t>
            </a:r>
            <a:endParaRPr lang="ru-RU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b="1" i="1" dirty="0" smtClean="0"/>
              <a:t>Цель: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i="1" dirty="0" smtClean="0"/>
              <a:t>Создание пространства и условий для социально-значимой самостоятельной деятельности учащихся и для формирования самостоятельной, гармоничной и всесторонне развитой личности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b="1" i="1" dirty="0" smtClean="0"/>
              <a:t>Задачи: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i="1" dirty="0" smtClean="0"/>
              <a:t>Воспитание в каждом участнике организации чувства патриотизма, любви к истории родного края;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i="1" dirty="0"/>
              <a:t>В</a:t>
            </a:r>
            <a:r>
              <a:rPr lang="ru-RU" sz="2000" i="1" dirty="0" smtClean="0"/>
              <a:t>оспитание чувства уважения к общечеловеческим ценностям;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i="1" dirty="0" smtClean="0"/>
              <a:t>Укрепление связей между старшими и младшими школьниками в коллективе;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i="1" dirty="0" smtClean="0"/>
              <a:t>Повышение творческой инициативы в детском коллективе</a:t>
            </a:r>
            <a:endParaRPr lang="ru-RU" sz="2000" i="1" dirty="0"/>
          </a:p>
        </p:txBody>
      </p:sp>
      <p:pic>
        <p:nvPicPr>
          <p:cNvPr id="4" name="Рисунок 11" descr="adfb306a3592870e36862f57a786c097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0939" y="241589"/>
            <a:ext cx="1744663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8495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spc="50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Школьное содружество имеет свою символику, которая включает в себя эмблему, флаг .</a:t>
            </a:r>
            <a:endParaRPr lang="ru-RU" sz="3600" b="1" i="1" spc="50" dirty="0">
              <a:ln w="11430">
                <a:solidFill>
                  <a:srgbClr val="7030A0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20141201_1109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11827" y="2050887"/>
            <a:ext cx="7284027" cy="4097265"/>
          </a:xfrm>
          <a:prstGeom prst="rect">
            <a:avLst/>
          </a:prstGeom>
          <a:ln w="2286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107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«Школьное Содружество»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Содружество состоит из отдельных классных коллективов с 2 по 11 классы.</a:t>
            </a:r>
          </a:p>
          <a:p>
            <a:pPr marL="0" indent="0">
              <a:buNone/>
            </a:pPr>
            <a:r>
              <a:rPr lang="ru-RU" i="1" dirty="0" smtClean="0"/>
              <a:t>1 ступень - Республика «Детство» (2-4 классы)</a:t>
            </a:r>
          </a:p>
          <a:p>
            <a:pPr marL="0" indent="0">
              <a:buNone/>
            </a:pPr>
            <a:r>
              <a:rPr lang="ru-RU" i="1" dirty="0" smtClean="0"/>
              <a:t>2 ступень - «Юность» (5-8 классы)</a:t>
            </a:r>
          </a:p>
          <a:p>
            <a:pPr marL="0" indent="0">
              <a:buNone/>
            </a:pPr>
            <a:r>
              <a:rPr lang="ru-RU" i="1" dirty="0" smtClean="0"/>
              <a:t>3 ступень – Республика «Молодость» (9-11 классы)</a:t>
            </a:r>
          </a:p>
          <a:p>
            <a:pPr marL="0" indent="0">
              <a:buNone/>
            </a:pPr>
            <a:r>
              <a:rPr lang="ru-RU" i="1" dirty="0" smtClean="0"/>
              <a:t>которые в свою очередь состоят из городов-отрядов (классов), как равноправных субъектов «Школьного Содружества».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63" y="281998"/>
            <a:ext cx="8515350" cy="1325563"/>
          </a:xfrm>
        </p:spPr>
        <p:txBody>
          <a:bodyPr/>
          <a:lstStyle/>
          <a:p>
            <a:pPr algn="ctr"/>
            <a:r>
              <a:rPr lang="ru-RU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Приоритетные направления деятельности организации:</a:t>
            </a:r>
            <a:endParaRPr lang="ru-RU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062" y="2016369"/>
            <a:ext cx="7671288" cy="4160594"/>
          </a:xfrm>
        </p:spPr>
        <p:txBody>
          <a:bodyPr/>
          <a:lstStyle/>
          <a:p>
            <a:r>
              <a:rPr lang="ru-RU" sz="4000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Краеведение и экология</a:t>
            </a:r>
          </a:p>
          <a:p>
            <a:r>
              <a:rPr lang="ru-RU" sz="4000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Экономика и труд</a:t>
            </a:r>
          </a:p>
          <a:p>
            <a:r>
              <a:rPr lang="ru-RU" sz="4000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Культура и искусство</a:t>
            </a:r>
          </a:p>
          <a:p>
            <a:r>
              <a:rPr lang="ru-RU" sz="4000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Спорт, здоровье, туризм</a:t>
            </a:r>
          </a:p>
          <a:p>
            <a:r>
              <a:rPr lang="ru-RU" sz="4000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Творчество</a:t>
            </a:r>
          </a:p>
          <a:p>
            <a:endParaRPr lang="ru-RU" i="1" dirty="0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9494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056" y="0"/>
            <a:ext cx="7886700" cy="2237398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Краеведение и экология</a:t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3074" name="Picture 2" descr="C:\Documents and Settings\Надежда\Рабочий стол\2013-2014\Фото 2013-2014\Субботник\IMG_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619144">
            <a:off x="477902" y="1514619"/>
            <a:ext cx="3663983" cy="2747988"/>
          </a:xfrm>
          <a:prstGeom prst="rect">
            <a:avLst/>
          </a:prstGeom>
          <a:noFill/>
        </p:spPr>
      </p:pic>
      <p:pic>
        <p:nvPicPr>
          <p:cNvPr id="11" name="Picture 8" descr="C:\Documents and Settings\Надежда\Рабочий стол\2013-2014\Фото 2013-2014\ФОТКИИИ ДЛЯ ПАПКИ ТЕРРИТОРИЯ ЗАКОНА\SNC13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801600" y="-9601200"/>
            <a:ext cx="4632960" cy="3474720"/>
          </a:xfrm>
          <a:prstGeom prst="rect">
            <a:avLst/>
          </a:prstGeom>
          <a:noFill/>
        </p:spPr>
      </p:pic>
      <p:pic>
        <p:nvPicPr>
          <p:cNvPr id="13" name="Picture 8" descr="C:\Documents and Settings\Надежда\Рабочий стол\2013-2014\Фото 2013-2014\ФОТКИИИ ДЛЯ ПАПКИ ТЕРРИТОРИЯ ЗАКОНА\SNC13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649200" y="-9448800"/>
            <a:ext cx="4632960" cy="3474720"/>
          </a:xfrm>
          <a:prstGeom prst="rect">
            <a:avLst/>
          </a:prstGeom>
          <a:noFill/>
        </p:spPr>
      </p:pic>
      <p:pic>
        <p:nvPicPr>
          <p:cNvPr id="3082" name="Picture 10" descr="C:\Documents and Settings\Надежда\Рабочий стол\2013-2014\Фото 2013-2014\ФОТКИИИ ДЛЯ ПАПКИ ТЕРРИТОРИЯ ЗАКОНА\21-12-08_11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1277" y="2777612"/>
            <a:ext cx="2964426" cy="395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2002937"/>
          </a:xfrm>
        </p:spPr>
        <p:txBody>
          <a:bodyPr>
            <a:prstTxWarp prst="textInflateBottom">
              <a:avLst>
                <a:gd name="adj" fmla="val 100000"/>
              </a:avLst>
            </a:prstTxWarp>
          </a:bodyPr>
          <a:lstStyle/>
          <a:p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Экономика и труд</a:t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/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1027" name="Picture 3" descr="C:\Documents and Settings\Надежда\Рабочий стол\2013-2014\Фото 2013-2014\фото практика\фото практика\практика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182812">
            <a:off x="343953" y="1191769"/>
            <a:ext cx="3730235" cy="2797676"/>
          </a:xfrm>
          <a:prstGeom prst="rect">
            <a:avLst/>
          </a:prstGeom>
          <a:noFill/>
        </p:spPr>
      </p:pic>
      <p:pic>
        <p:nvPicPr>
          <p:cNvPr id="1028" name="Picture 4" descr="C:\Documents and Settings\Надежда\Рабочий стол\2013-2014\Фото 2013-2014\фото практика\фото практика\практик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28539">
            <a:off x="4394200" y="1184029"/>
            <a:ext cx="3952631" cy="2964473"/>
          </a:xfrm>
          <a:prstGeom prst="rect">
            <a:avLst/>
          </a:prstGeom>
          <a:noFill/>
        </p:spPr>
      </p:pic>
      <p:pic>
        <p:nvPicPr>
          <p:cNvPr id="1029" name="Picture 5" descr="C:\Documents and Settings\Надежда\Рабочий стол\2013-2014\Фото 2013-2014\фото практика\фото практика\практи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50520">
            <a:off x="338777" y="4352796"/>
            <a:ext cx="2735517" cy="2051638"/>
          </a:xfrm>
          <a:prstGeom prst="rect">
            <a:avLst/>
          </a:prstGeom>
          <a:noFill/>
        </p:spPr>
      </p:pic>
      <p:pic>
        <p:nvPicPr>
          <p:cNvPr id="1030" name="Picture 6" descr="C:\Documents and Settings\Надежда\Рабочий стол\2013-2014\Фото 2013-2014\фото практика\фото практика\практика 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83498">
            <a:off x="3238630" y="3947940"/>
            <a:ext cx="3034591" cy="2275943"/>
          </a:xfrm>
          <a:prstGeom prst="rect">
            <a:avLst/>
          </a:prstGeom>
          <a:noFill/>
        </p:spPr>
      </p:pic>
      <p:pic>
        <p:nvPicPr>
          <p:cNvPr id="1031" name="Picture 7" descr="C:\Documents and Settings\Надежда\Рабочий стол\2013-2014\Фото 2013-2014\фото практика\фото практика\практика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49934">
            <a:off x="6515099" y="4500046"/>
            <a:ext cx="2476437" cy="1857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2131890"/>
          </a:xfrm>
        </p:spPr>
        <p:txBody>
          <a:bodyPr>
            <a:prstTxWarp prst="textChevronInverted">
              <a:avLst/>
            </a:prstTxWarp>
          </a:bodyPr>
          <a:lstStyle/>
          <a:p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Культура и искусство</a:t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2050" name="Picture 2" descr="C:\Documents and Settings\Надежда\Рабочий стол\2014-2015\день матери фото\фот\20141128_1628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65774">
            <a:off x="98744" y="1486981"/>
            <a:ext cx="3651656" cy="2054057"/>
          </a:xfrm>
          <a:prstGeom prst="rect">
            <a:avLst/>
          </a:prstGeom>
          <a:noFill/>
        </p:spPr>
      </p:pic>
      <p:pic>
        <p:nvPicPr>
          <p:cNvPr id="1026" name="Picture 2" descr="G:\фото\минута славы\IMG_0838.JPG"/>
          <p:cNvPicPr>
            <a:picLocks noChangeAspect="1" noChangeArrowheads="1"/>
          </p:cNvPicPr>
          <p:nvPr/>
        </p:nvPicPr>
        <p:blipFill>
          <a:blip r:embed="rId3" cstate="print"/>
          <a:srcRect r="9289" b="32529"/>
          <a:stretch>
            <a:fillRect/>
          </a:stretch>
        </p:blipFill>
        <p:spPr bwMode="auto">
          <a:xfrm rot="851682">
            <a:off x="3961263" y="2005520"/>
            <a:ext cx="4676301" cy="2608683"/>
          </a:xfrm>
          <a:prstGeom prst="rect">
            <a:avLst/>
          </a:prstGeom>
          <a:noFill/>
        </p:spPr>
      </p:pic>
      <p:pic>
        <p:nvPicPr>
          <p:cNvPr id="1027" name="Picture 3" descr="G:\фото\минута славы\IMG_0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3504" y="4487831"/>
            <a:ext cx="2841357" cy="2131018"/>
          </a:xfrm>
          <a:prstGeom prst="rect">
            <a:avLst/>
          </a:prstGeom>
          <a:noFill/>
        </p:spPr>
      </p:pic>
      <p:pic>
        <p:nvPicPr>
          <p:cNvPr id="1028" name="Picture 4" descr="G:\фото\минута славы\IMG_08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1160" y="4206238"/>
            <a:ext cx="3259863" cy="2444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612" y="0"/>
            <a:ext cx="7886700" cy="2038106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Спорт, здоровье, туризм</a:t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4106" name="Picture 10" descr="C:\Documents and Settings\Надежда\Рабочий стол\2013-2014\Фото 2013-2014\ШКОЛЬНЫЕ фОТО\день здоровья\IMG_04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709" y="3660776"/>
            <a:ext cx="3948334" cy="2961250"/>
          </a:xfrm>
          <a:prstGeom prst="rect">
            <a:avLst/>
          </a:prstGeom>
          <a:noFill/>
        </p:spPr>
      </p:pic>
      <p:pic>
        <p:nvPicPr>
          <p:cNvPr id="4108" name="Picture 12" descr="C:\Documents and Settings\Надежда\Рабочий стол\2013-2014\Фото 2013-2014\ШКОЛЬНЫЕ фОТО\день здоровья\IMG_04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4435" y="3455444"/>
            <a:ext cx="4271554" cy="3203666"/>
          </a:xfrm>
          <a:prstGeom prst="rect">
            <a:avLst/>
          </a:prstGeom>
          <a:noFill/>
        </p:spPr>
      </p:pic>
      <p:pic>
        <p:nvPicPr>
          <p:cNvPr id="4109" name="Picture 13" descr="C:\Documents and Settings\Надежда\Рабочий стол\2013-2014\Фото 2013-2014\ФОТКИИИ ДЛЯ ПАПКИ ТЕРРИТОРИЯ ЗАКОНА\SNC13716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6868" y="1001357"/>
            <a:ext cx="3562074" cy="26715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109" y="0"/>
            <a:ext cx="7886700" cy="2462481"/>
          </a:xfrm>
        </p:spPr>
        <p:txBody>
          <a:bodyPr>
            <a:prstTxWarp prst="textTriangle">
              <a:avLst/>
            </a:prstTxWarp>
          </a:bodyPr>
          <a:lstStyle/>
          <a:p>
            <a: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Творчество</a:t>
            </a:r>
            <a:br>
              <a:rPr lang="ru-RU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5122" name="Picture 2" descr="C:\Documents and Settings\Надежда\Рабочий стол\2013-2014\Фото 2013-2014\ШКОЛЬНЫЕ фОТО\Парламентский урок\IMG_04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717" y="2152356"/>
            <a:ext cx="3134067" cy="2350550"/>
          </a:xfrm>
          <a:prstGeom prst="rect">
            <a:avLst/>
          </a:prstGeom>
          <a:noFill/>
        </p:spPr>
      </p:pic>
      <p:pic>
        <p:nvPicPr>
          <p:cNvPr id="5124" name="Picture 4" descr="C:\Documents and Settings\Надежда\Рабочий стол\2013-2014\Фото 2013-2014\ШКОЛЬНЫЕ фОТО\60 летие города\IMG_0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1924" y="1392700"/>
            <a:ext cx="3664285" cy="2748214"/>
          </a:xfrm>
          <a:prstGeom prst="rect">
            <a:avLst/>
          </a:prstGeom>
          <a:noFill/>
        </p:spPr>
      </p:pic>
      <p:pic>
        <p:nvPicPr>
          <p:cNvPr id="5127" name="Picture 7" descr="C:\Documents and Settings\Надежда\Рабочий стол\2013-2014\Фото 2013-2014\ФОТКИИИ ДЛЯ ПАПКИ ТЕРРИТОРИЯ ЗАКОНА\Лагерь 2009\SNC12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2833" y="4276578"/>
            <a:ext cx="3123028" cy="2342271"/>
          </a:xfrm>
          <a:prstGeom prst="rect">
            <a:avLst/>
          </a:prstGeom>
          <a:noFill/>
        </p:spPr>
      </p:pic>
      <p:pic>
        <p:nvPicPr>
          <p:cNvPr id="5128" name="Picture 8" descr="C:\Documents and Settings\Надежда\Рабочий стол\2013-2014\Фото 2013-2014\ФОТКИИИ ДЛЯ ПАПКИ ТЕРРИТОРИЯ ЗАКОНА\Лагерь 2009\SNC126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39619" y="4251959"/>
            <a:ext cx="2968284" cy="2226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44502" y="-170121"/>
            <a:ext cx="2949178" cy="16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348154" y="1242646"/>
            <a:ext cx="7652715" cy="5087815"/>
          </a:xfrm>
        </p:spPr>
        <p:txBody>
          <a:bodyPr/>
          <a:lstStyle/>
          <a:p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В Школьном содружестве признаются и гарантируются права и свободы человека и гражданина согласно общепризнанным принципам  и нормам международного права, Конституции РФ и РТ, и в соответствии с настоящей Конституцией   </a:t>
            </a:r>
          </a:p>
        </p:txBody>
      </p:sp>
      <p:pic>
        <p:nvPicPr>
          <p:cNvPr id="5" name="Picture 24" descr="bbede0006c530d485ca772fc67e59d7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643" y="435619"/>
            <a:ext cx="1089025" cy="181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3" descr="j0354669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4718" y="3922324"/>
            <a:ext cx="1493960" cy="24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8" descr="e0c959e71197b87ae98cf4559b29b1d2"/>
          <p:cNvPicPr>
            <a:picLocks noGrp="1" noChangeAspect="1" noChangeArrowheads="1" noCrop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32" b="11432"/>
          <a:stretch>
            <a:fillRect/>
          </a:stretch>
        </p:blipFill>
        <p:spPr bwMode="auto">
          <a:xfrm>
            <a:off x="6443022" y="4418907"/>
            <a:ext cx="1247317" cy="131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1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89493" y="1739308"/>
            <a:ext cx="8610032" cy="304698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</a:t>
            </a:r>
          </a:p>
          <a:p>
            <a:pPr algn="ctr"/>
            <a:r>
              <a:rPr lang="ru-RU" sz="3200" b="1" i="1" dirty="0" smtClean="0">
                <a:ln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Школьного содружества </a:t>
            </a:r>
            <a:endParaRPr lang="ru-RU" sz="3200" b="1" i="1" dirty="0">
              <a:ln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7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3297923" cy="1600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Президент Школьного содружества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42" t="634" r="18843" b="12"/>
          <a:stretch/>
        </p:blipFill>
        <p:spPr>
          <a:xfrm>
            <a:off x="4561609" y="1018309"/>
            <a:ext cx="3158836" cy="48421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Фадеева Милена Алексеевна</a:t>
            </a:r>
          </a:p>
          <a:p>
            <a:r>
              <a:rPr lang="ru-RU" sz="4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06.05.1997г 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9378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42950" y="178089"/>
            <a:ext cx="7886700" cy="1325563"/>
          </a:xfrm>
        </p:spPr>
        <p:txBody>
          <a:bodyPr/>
          <a:lstStyle/>
          <a:p>
            <a:r>
              <a:rPr lang="ru-RU" dirty="0" smtClean="0"/>
              <a:t>Президент  Школьной страны: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11777" y="1503507"/>
            <a:ext cx="7886700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i="1" dirty="0" smtClean="0"/>
              <a:t>Президент Школьной страны является главой Школьного Парламента, координирует работу министерств, проводит заседания Парламента</a:t>
            </a:r>
          </a:p>
          <a:p>
            <a:pPr>
              <a:lnSpc>
                <a:spcPct val="100000"/>
              </a:lnSpc>
            </a:pPr>
            <a:r>
              <a:rPr lang="ru-RU" sz="2000" i="1" dirty="0" smtClean="0"/>
              <a:t>Президент Школьного Содружества избирается сроком на 1 год на основе всеобщего равного и прямого избирательного права при тайном голосовании</a:t>
            </a:r>
          </a:p>
          <a:p>
            <a:pPr>
              <a:lnSpc>
                <a:spcPct val="100000"/>
              </a:lnSpc>
            </a:pPr>
            <a:r>
              <a:rPr lang="ru-RU" sz="2000" i="1" dirty="0" smtClean="0"/>
              <a:t>Президентом Школьной страны может быть избран гражданин Школьной страны, учащийся 9-11 класса МБОУ «СОШ№20</a:t>
            </a:r>
          </a:p>
          <a:p>
            <a:pPr>
              <a:lnSpc>
                <a:spcPct val="100000"/>
              </a:lnSpc>
            </a:pPr>
            <a:r>
              <a:rPr lang="ru-RU" sz="2000" i="1" dirty="0" smtClean="0"/>
              <a:t>Президент Школьной страны  осуществляет воплощение своего предвыборного проекта </a:t>
            </a:r>
          </a:p>
          <a:p>
            <a:pPr>
              <a:lnSpc>
                <a:spcPct val="100000"/>
              </a:lnSpc>
            </a:pPr>
            <a:r>
              <a:rPr lang="ru-RU" sz="2000" i="1" dirty="0" smtClean="0"/>
              <a:t>Президент представляет Школьную страну на встречах и сборах ДОО города и района </a:t>
            </a:r>
          </a:p>
          <a:p>
            <a:pPr>
              <a:lnSpc>
                <a:spcPct val="100000"/>
              </a:lnSpc>
            </a:pPr>
            <a:r>
              <a:rPr lang="ru-RU" sz="2000" i="1" dirty="0" smtClean="0"/>
              <a:t>Президент Школьной страны еженедельно проводит собрание Школьного Парламента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121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Школьный парламент: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97477" y="1565852"/>
            <a:ext cx="78867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2400" b="1" dirty="0" smtClean="0"/>
              <a:t>Школьный парламент состоит из лидеров</a:t>
            </a:r>
          </a:p>
          <a:p>
            <a:pPr marL="0" indent="0">
              <a:buNone/>
            </a:pPr>
            <a:r>
              <a:rPr lang="ru-RU" sz="2400" b="1" dirty="0" smtClean="0"/>
              <a:t>Министерств. Он организовывает трудовые, развлекательные, познавательные и спортивные мероприятия, по согласованию с администрацией школы и не противоречащие Уставу школы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Министерства являются исполнительным органом: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культуры и искусства;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спорта и ЗОЖ;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СМИ;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информационных технологий; 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внутреннего порядка;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экологии </a:t>
            </a:r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7701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культуры и искусства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1196" y="1825625"/>
            <a:ext cx="6521608" cy="4351338"/>
          </a:xfrm>
        </p:spPr>
      </p:pic>
    </p:spTree>
    <p:extLst>
      <p:ext uri="{BB962C8B-B14F-4D97-AF65-F5344CB8AC3E}">
        <p14:creationId xmlns:p14="http://schemas.microsoft.com/office/powerpoint/2010/main" xmlns="" val="298365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спорта и ЗОЖ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1196" y="1825625"/>
            <a:ext cx="6521608" cy="4351338"/>
          </a:xfrm>
        </p:spPr>
      </p:pic>
    </p:spTree>
    <p:extLst>
      <p:ext uri="{BB962C8B-B14F-4D97-AF65-F5344CB8AC3E}">
        <p14:creationId xmlns:p14="http://schemas.microsoft.com/office/powerpoint/2010/main" xmlns="" val="38262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СМИ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084" y="1825625"/>
            <a:ext cx="6537831" cy="4351338"/>
          </a:xfrm>
        </p:spPr>
      </p:pic>
    </p:spTree>
    <p:extLst>
      <p:ext uri="{BB962C8B-B14F-4D97-AF65-F5344CB8AC3E}">
        <p14:creationId xmlns:p14="http://schemas.microsoft.com/office/powerpoint/2010/main" xmlns="" val="239822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информационных технологий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9392" y="1896774"/>
            <a:ext cx="6510337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257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внутреннего порядка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9267" y="1825625"/>
            <a:ext cx="6505465" cy="4351338"/>
          </a:xfrm>
        </p:spPr>
      </p:pic>
    </p:spTree>
    <p:extLst>
      <p:ext uri="{BB962C8B-B14F-4D97-AF65-F5344CB8AC3E}">
        <p14:creationId xmlns:p14="http://schemas.microsoft.com/office/powerpoint/2010/main" xmlns="" val="58145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Министерство экологии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58" t="16072" r="22049" b="1542"/>
          <a:stretch/>
        </p:blipFill>
        <p:spPr>
          <a:xfrm>
            <a:off x="1423553" y="1864156"/>
            <a:ext cx="6089074" cy="4547035"/>
          </a:xfrm>
        </p:spPr>
      </p:pic>
    </p:spTree>
    <p:extLst>
      <p:ext uri="{BB962C8B-B14F-4D97-AF65-F5344CB8AC3E}">
        <p14:creationId xmlns:p14="http://schemas.microsoft.com/office/powerpoint/2010/main" xmlns="" val="24343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821" y="370897"/>
            <a:ext cx="8265970" cy="6164985"/>
          </a:xfrm>
        </p:spPr>
        <p:txBody>
          <a:bodyPr/>
          <a:lstStyle/>
          <a:p>
            <a:r>
              <a:rPr lang="ru-RU" sz="1800" i="1" dirty="0" smtClean="0"/>
              <a:t>В Совет Лидеров входят по 5 представителей от каждого (5-11) класса. Совет Лидеров собирается по мере необходимости, по инициативе Президента Школьной страны или Совета Старшеклассников </a:t>
            </a:r>
          </a:p>
          <a:p>
            <a:r>
              <a:rPr lang="ru-RU" sz="1800" i="1" dirty="0" smtClean="0"/>
              <a:t>Участником Совета Старшеклассников может стать любой учащийся </a:t>
            </a:r>
            <a:r>
              <a:rPr lang="en-US" sz="1800" i="1" dirty="0" smtClean="0"/>
              <a:t>VII-X</a:t>
            </a:r>
            <a:r>
              <a:rPr lang="ru-RU" sz="1800" i="1" dirty="0" smtClean="0"/>
              <a:t> класса СОШ№ 20, заполнявший анкету и прошедший испытания. Участники Школьного Парламента неукоснительно соблюдают Устав школы и конституцию Школьной страны, а также все законы Школьной страны</a:t>
            </a:r>
          </a:p>
          <a:p>
            <a:r>
              <a:rPr lang="ru-RU" sz="1800" i="1" dirty="0" smtClean="0"/>
              <a:t>Участники </a:t>
            </a:r>
            <a:r>
              <a:rPr lang="ru-RU" sz="1800" i="1" dirty="0"/>
              <a:t>С</a:t>
            </a:r>
            <a:r>
              <a:rPr lang="ru-RU" sz="1800" i="1" dirty="0" smtClean="0"/>
              <a:t>овета Старшеклассников являются опорой организаторов детского коллектива, классного руководителя во всех делах школы и класса</a:t>
            </a:r>
          </a:p>
          <a:p>
            <a:r>
              <a:rPr lang="ru-RU" sz="1800" i="1" dirty="0" smtClean="0"/>
              <a:t>Совет Старшеклассников собирается еженедельно для обсуждения, анализа и планирования дел</a:t>
            </a:r>
          </a:p>
          <a:p>
            <a:r>
              <a:rPr lang="ru-RU" sz="1800" i="1" dirty="0" smtClean="0"/>
              <a:t>За систематическое непосещение заседаний, невыполнение возложенных на них обязанностей и нарушение Устава школы, правил внутреннего распорядка и данной Конституции члена Совета Старшеклассников могут быть исключены решением Президента и коллектива при помощи голосования (50%+1)</a:t>
            </a:r>
          </a:p>
          <a:p>
            <a:r>
              <a:rPr lang="ru-RU" sz="1800" i="1" dirty="0" smtClean="0"/>
              <a:t>Участники Совета Старшеклассников проводят рейды по контролю внешнего вида учащихся совместно с администрацией школы</a:t>
            </a:r>
          </a:p>
          <a:p>
            <a:r>
              <a:rPr lang="ru-RU" sz="1800" i="1" dirty="0" smtClean="0"/>
              <a:t>Участники Совета Старшеклассников могут обсуждать в ученическом коллективе им вносить предложения по улучшению и совершенствованию школьной жизни администрации школы</a:t>
            </a: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xmlns="" val="16498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Экологическое направление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889" y="1752889"/>
            <a:ext cx="5801784" cy="4351338"/>
          </a:xfrm>
        </p:spPr>
      </p:pic>
      <p:sp>
        <p:nvSpPr>
          <p:cNvPr id="5" name="TextBox 4"/>
          <p:cNvSpPr txBox="1"/>
          <p:nvPr/>
        </p:nvSpPr>
        <p:spPr>
          <a:xfrm>
            <a:off x="5309754" y="6244936"/>
            <a:ext cx="312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конкурсе </a:t>
            </a:r>
            <a:r>
              <a:rPr lang="ru-RU" dirty="0" err="1" smtClean="0"/>
              <a:t>Эколидер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758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Патриотическое направление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1437" y="1537854"/>
            <a:ext cx="6442364" cy="483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322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Физическое воспитание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xmlns="" val="29085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Культурно-досуговая деятельность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2277" y="1680123"/>
            <a:ext cx="6154615" cy="4615962"/>
          </a:xfrm>
        </p:spPr>
      </p:pic>
    </p:spTree>
    <p:extLst>
      <p:ext uri="{BB962C8B-B14F-4D97-AF65-F5344CB8AC3E}">
        <p14:creationId xmlns:p14="http://schemas.microsoft.com/office/powerpoint/2010/main" xmlns="" val="221788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Интеллектуальное направление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4565" y="1600200"/>
            <a:ext cx="6847608" cy="513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982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124" y="84570"/>
            <a:ext cx="7886700" cy="1325563"/>
          </a:xfrm>
        </p:spPr>
        <p:txBody>
          <a:bodyPr/>
          <a:lstStyle/>
          <a:p>
            <a:r>
              <a:rPr lang="ru-RU" dirty="0" smtClean="0"/>
              <a:t>Совместная деятельность Школьного содружества   </a:t>
            </a:r>
            <a:endParaRPr lang="ru-RU" dirty="0"/>
          </a:p>
        </p:txBody>
      </p:sp>
      <p:pic>
        <p:nvPicPr>
          <p:cNvPr id="9" name="Содержимое 4" descr="содружество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2083414" y="276482"/>
            <a:ext cx="5306274" cy="7558856"/>
          </a:xfrm>
          <a:prstGeom prst="rect">
            <a:avLst/>
          </a:prstGeom>
          <a:ln w="5715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69014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1632"/>
            <a:ext cx="8112493" cy="1325563"/>
          </a:xfrm>
        </p:spPr>
        <p:txBody>
          <a:bodyPr/>
          <a:lstStyle/>
          <a:p>
            <a:r>
              <a:rPr lang="ru-RU" dirty="0"/>
              <a:t>	</a:t>
            </a:r>
            <a:r>
              <a:rPr lang="ru-RU" dirty="0" smtClean="0"/>
              <a:t>	   Организация</a:t>
            </a:r>
            <a:br>
              <a:rPr lang="ru-RU" dirty="0" smtClean="0"/>
            </a:br>
            <a:r>
              <a:rPr lang="ru-RU" dirty="0" smtClean="0"/>
              <a:t>«Школьное содружество»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4" t="8884" r="10247" b="36027"/>
          <a:stretch/>
        </p:blipFill>
        <p:spPr bwMode="auto">
          <a:xfrm>
            <a:off x="6935516" y="231632"/>
            <a:ext cx="1917537" cy="2553125"/>
          </a:xfrm>
          <a:prstGeom prst="rect">
            <a:avLst/>
          </a:prstGeom>
          <a:ln w="1143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13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421" t="745"/>
          <a:stretch>
            <a:fillRect/>
          </a:stretch>
        </p:blipFill>
        <p:spPr>
          <a:xfrm>
            <a:off x="548639" y="253218"/>
            <a:ext cx="8271803" cy="636588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adient0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radient01.pot [Режим совместимости]" id="{0ECF2CA0-5544-4BD2-86EF-F8D2E3D6FFDE}" vid="{80881649-E6EB-44D8-944E-2186FE5E378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gradient02</Template>
  <TotalTime>402</TotalTime>
  <Words>625</Words>
  <Application>Microsoft Office PowerPoint</Application>
  <PresentationFormat>Экран (4:3)</PresentationFormat>
  <Paragraphs>107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gradient02</vt:lpstr>
      <vt:lpstr>Слайд 1</vt:lpstr>
      <vt:lpstr>Детская общественная организация  «Школьное содружество» создано в 2008 году.</vt:lpstr>
      <vt:lpstr>Наш девиз:</vt:lpstr>
      <vt:lpstr>Цели и задачи Школьного содружества </vt:lpstr>
      <vt:lpstr>    Школьное содружество имеет свою символику, которая включает в себя эмблему, флаг .</vt:lpstr>
      <vt:lpstr>«Школьное Содружество»</vt:lpstr>
      <vt:lpstr>Приоритетные направления деятельности организации:</vt:lpstr>
      <vt:lpstr>Краеведение и экология </vt:lpstr>
      <vt:lpstr>Экономика и труд  </vt:lpstr>
      <vt:lpstr>Культура и искусство </vt:lpstr>
      <vt:lpstr>Спорт, здоровье, туризм </vt:lpstr>
      <vt:lpstr>Творчество </vt:lpstr>
      <vt:lpstr>Слайд 13</vt:lpstr>
      <vt:lpstr>Слайд 14</vt:lpstr>
      <vt:lpstr>Президент Школьного содружества </vt:lpstr>
      <vt:lpstr>Президент  Школьной страны:</vt:lpstr>
      <vt:lpstr>Школьный парламент:</vt:lpstr>
      <vt:lpstr>Министерство культуры и искусства </vt:lpstr>
      <vt:lpstr>Министерство спорта и ЗОЖ</vt:lpstr>
      <vt:lpstr>Министерство СМИ</vt:lpstr>
      <vt:lpstr>Министерство информационных технологий </vt:lpstr>
      <vt:lpstr>Министерство внутреннего порядка </vt:lpstr>
      <vt:lpstr>Министерство экологии </vt:lpstr>
      <vt:lpstr>Слайд 24</vt:lpstr>
      <vt:lpstr>Экологическое направление </vt:lpstr>
      <vt:lpstr>Патриотическое направление </vt:lpstr>
      <vt:lpstr>Физическое воспитание </vt:lpstr>
      <vt:lpstr>Культурно-досуговая деятельность </vt:lpstr>
      <vt:lpstr>Интеллектуальное направление </vt:lpstr>
      <vt:lpstr>Совместная деятельность Школьного содружества   </vt:lpstr>
      <vt:lpstr>     Организация «Школьное содружество»</vt:lpstr>
      <vt:lpstr>Слайд 32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МОУ- СОШ № 20</cp:lastModifiedBy>
  <cp:revision>45</cp:revision>
  <dcterms:created xsi:type="dcterms:W3CDTF">2014-12-12T15:50:26Z</dcterms:created>
  <dcterms:modified xsi:type="dcterms:W3CDTF">2014-12-15T08:01:41Z</dcterms:modified>
</cp:coreProperties>
</file>